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1" r:id="rId1"/>
  </p:sldMasterIdLst>
  <p:sldIdLst>
    <p:sldId id="256" r:id="rId2"/>
    <p:sldId id="258" r:id="rId3"/>
    <p:sldId id="263" r:id="rId4"/>
    <p:sldId id="264" r:id="rId5"/>
    <p:sldId id="265" r:id="rId6"/>
    <p:sldId id="267" r:id="rId7"/>
    <p:sldId id="268" r:id="rId8"/>
    <p:sldId id="261" r:id="rId9"/>
    <p:sldId id="266" r:id="rId10"/>
    <p:sldId id="259" r:id="rId11"/>
    <p:sldId id="262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2"/>
    <p:restoredTop sz="94925"/>
  </p:normalViewPr>
  <p:slideViewPr>
    <p:cSldViewPr snapToGrid="0" snapToObjects="1">
      <p:cViewPr varScale="1">
        <p:scale>
          <a:sx n="64" d="100"/>
          <a:sy n="64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E420-FD1B-9446-B2DD-FB8C3D7EE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8308C2-0260-3247-9F76-CE671B545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FA54E7-B3BE-3D47-A9F3-39ECB80F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7238F5-8147-9D44-A9F7-21BA0CE5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CF9EB7-71CE-D349-A070-39D0C3F5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42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DAB79-46CE-684E-BB70-709098DD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567FEA-7008-F348-8DB7-E6B5C18FD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113E04-E017-D74E-AC0C-72E578DD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CF537E-6E41-714E-A820-63AA4EA5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49ADFA-4A58-8E4E-9A2F-78AA7DAF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2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1586F5-5106-7C41-8218-2E73FF452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69DDC4-E4FD-7841-AA5F-18F82BB6C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40C4D-47E3-D146-B7C2-08BC480C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711965-C449-7E4A-8BD2-0C21D55F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AA47BD-73F5-5940-A989-B0842AAA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3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726AE-80A4-1346-B228-4CBEF9A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B15B6-691B-4C42-BCE6-F715E463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3F28CD-542C-7A44-BBBE-776DAB58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AD108D-75D7-B048-8048-9FF85863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8F6FD2-6314-0F49-91F5-D39FB601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22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96BED-4FE7-634A-B15A-600E538D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F7B0DA-1A3A-B947-B8A5-C01C2F97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0C1C9C-DB44-1740-B5C2-C425CB38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DDC55-49BB-244A-A9D0-654A47B7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31EDD8-1507-8949-945E-276F87EF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87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FD3D8-1311-0F4F-9514-6994EA93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5781C3-4C6C-E44C-8054-437C41D93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BC420F-D810-B848-8E80-E5005F3B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44D16B-B3E4-E24E-96D0-F251C300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98E624-42BF-0141-834B-61D938D4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7E8926-2E30-8B4C-972D-358F00A3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28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9A64E-4ACB-A348-A065-92C7728E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681BA3-8571-EA48-92A2-08DC2C9D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EB1EC6-059F-4747-A9E3-947F1D65E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18AC6A-D1A1-CC40-9BE8-F301CE821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34F76D-E650-8B47-BBA3-6509AC63C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0A27E61-443D-E548-83BD-F87D427E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32C9C6F-9D12-2747-B2D4-A6CBB934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9CC110F-687D-4C4D-B0B6-A0D84592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424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7D641-0FFB-464A-A636-B181C8EE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4E358C-0FFA-7347-8D30-E96FE598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233E81-2998-4E43-BCD9-76810251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CA8851-DBBF-F747-B43A-7CB8538B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6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59F580-1BAE-A846-AD9B-F1E24A10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C2EA20-A82A-7E40-A7EF-168F9C5B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F6856B-94B5-6642-8595-8AC1F201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49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74A0E-DBDF-2744-B26C-2E42C0F2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33BB2-A1E5-0643-B264-18BAC043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168CCF-9CAF-B943-82BD-6E06F2262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260EBD-E922-3442-B7C8-4CF1BE68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1BCE63-6F5C-B14D-A1B4-836007AA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F8F3CB-577E-CF42-9CCE-A4A563C5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16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43FCC-FB8E-F549-8732-E6E198A6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2EF6D2-9A3C-4545-957B-E0AC7B8F0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FB57EB-DCAF-6640-B435-B645911FB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5B7ECB-C15B-AC47-A391-6E2D42CD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9773E9-7C1A-9441-8994-24DCAE7A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C506AB-0C3B-B944-880C-C357C0E5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56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50B001-393F-A44D-A674-64CAEE89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4E19DC-D456-8A4E-B470-20247FF77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B3FBC8-45F4-B448-8020-CFEE0D0E4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A15C-F2B1-1E42-A70C-4B4C6E9A75CB}" type="datetimeFigureOut">
              <a:rPr lang="nl-BE" smtClean="0"/>
              <a:t>1/02/2022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791EB1-A07C-B845-A173-A51D85B7B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D22847-584F-0146-B22A-E8C2C27E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580B-515A-AC4A-9179-052CBE1630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47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6AD58-E0E6-0B46-8D5B-39B69DFE3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1" y="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BE" sz="9600" dirty="0">
                <a:latin typeface="Segoe Print" panose="02000800000000000000" pitchFamily="2" charset="0"/>
              </a:rPr>
              <a:t>Het groeieiland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2781"/>
            <a:ext cx="9144000" cy="1655762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Segoe Print" panose="02000800000000000000" pitchFamily="2" charset="0"/>
              </a:rPr>
              <a:t>2</a:t>
            </a:r>
            <a:r>
              <a:rPr lang="nl-BE" sz="3200" baseline="30000" dirty="0">
                <a:latin typeface="Segoe Print" panose="02000800000000000000" pitchFamily="2" charset="0"/>
              </a:rPr>
              <a:t>de</a:t>
            </a:r>
            <a:r>
              <a:rPr lang="nl-BE" sz="3200" dirty="0">
                <a:latin typeface="Segoe Print" panose="02000800000000000000" pitchFamily="2" charset="0"/>
              </a:rPr>
              <a:t> – 3</a:t>
            </a:r>
            <a:r>
              <a:rPr lang="nl-BE" sz="3200" baseline="30000" dirty="0">
                <a:latin typeface="Segoe Print" panose="02000800000000000000" pitchFamily="2" charset="0"/>
              </a:rPr>
              <a:t>de</a:t>
            </a:r>
            <a:r>
              <a:rPr lang="nl-BE" sz="3200" dirty="0">
                <a:latin typeface="Segoe Print" panose="02000800000000000000" pitchFamily="2" charset="0"/>
              </a:rPr>
              <a:t> kleuterklas</a:t>
            </a:r>
          </a:p>
        </p:txBody>
      </p:sp>
      <p:pic>
        <p:nvPicPr>
          <p:cNvPr id="1026" name="Picture 2" descr="Jouw Netwerkcoach | Groeien met netwerken">
            <a:extLst>
              <a:ext uri="{FF2B5EF4-FFF2-40B4-BE49-F238E27FC236}">
                <a16:creationId xmlns:a16="http://schemas.microsoft.com/office/drawing/2014/main" id="{91F8F424-1628-6841-9582-9D605B50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1" y="3429000"/>
            <a:ext cx="5438274" cy="30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3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112CC7EB-AF5B-C945-BA69-3132F30F2A76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Klasoverschrijdende activiteiten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1B13D177-F1BF-D548-BD4A-0FDA2B9A393A}"/>
              </a:ext>
            </a:extLst>
          </p:cNvPr>
          <p:cNvSpPr txBox="1">
            <a:spLocks/>
          </p:cNvSpPr>
          <p:nvPr/>
        </p:nvSpPr>
        <p:spPr>
          <a:xfrm>
            <a:off x="465220" y="1453122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latin typeface="Segoe Print" panose="02000800000000000000" pitchFamily="2" charset="0"/>
              </a:rPr>
              <a:t>Juf Liena</a:t>
            </a:r>
          </a:p>
          <a:p>
            <a:r>
              <a:rPr lang="nl-BE" sz="2000" dirty="0">
                <a:latin typeface="Segoe Print" panose="02000800000000000000" pitchFamily="2" charset="0"/>
              </a:rPr>
              <a:t>2K</a:t>
            </a:r>
          </a:p>
          <a:p>
            <a:r>
              <a:rPr lang="nl-BE" sz="2000" dirty="0">
                <a:latin typeface="Segoe Print" panose="02000800000000000000" pitchFamily="2" charset="0"/>
              </a:rPr>
              <a:t>Motoriek</a:t>
            </a:r>
          </a:p>
          <a:p>
            <a:endParaRPr lang="nl-BE" sz="2000" dirty="0">
              <a:latin typeface="Segoe Print" panose="02000800000000000000" pitchFamily="2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5223EC8F-6A5D-F348-B6F7-137EE6765845}"/>
              </a:ext>
            </a:extLst>
          </p:cNvPr>
          <p:cNvSpPr txBox="1">
            <a:spLocks/>
          </p:cNvSpPr>
          <p:nvPr/>
        </p:nvSpPr>
        <p:spPr>
          <a:xfrm>
            <a:off x="4518628" y="1453122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Juf Kathleen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3K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Extra taalondersteuning</a:t>
            </a:r>
          </a:p>
          <a:p>
            <a:endParaRPr lang="nl-BE" sz="3200" dirty="0">
              <a:latin typeface="Segoe Print" panose="02000800000000000000" pitchFamily="2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C5246EB-B245-FE42-8F08-7065A44F0E8C}"/>
              </a:ext>
            </a:extLst>
          </p:cNvPr>
          <p:cNvSpPr txBox="1">
            <a:spLocks/>
          </p:cNvSpPr>
          <p:nvPr/>
        </p:nvSpPr>
        <p:spPr>
          <a:xfrm>
            <a:off x="8508178" y="1453122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latin typeface="Segoe Print" panose="02000800000000000000" pitchFamily="2" charset="0"/>
              </a:rPr>
              <a:t>Juf Kelly</a:t>
            </a:r>
          </a:p>
          <a:p>
            <a:r>
              <a:rPr lang="nl-BE" sz="2000" dirty="0">
                <a:latin typeface="Segoe Print" panose="02000800000000000000" pitchFamily="2" charset="0"/>
              </a:rPr>
              <a:t>3K</a:t>
            </a:r>
          </a:p>
          <a:p>
            <a:r>
              <a:rPr lang="nl-BE" sz="2000" dirty="0">
                <a:latin typeface="Segoe Print" panose="02000800000000000000" pitchFamily="2" charset="0"/>
              </a:rPr>
              <a:t>Taalinitiatie Frans</a:t>
            </a:r>
          </a:p>
          <a:p>
            <a:endParaRPr lang="nl-BE" sz="2000" dirty="0">
              <a:latin typeface="Segoe Print" panose="02000800000000000000" pitchFamily="2" charset="0"/>
            </a:endParaRPr>
          </a:p>
        </p:txBody>
      </p:sp>
      <p:pic>
        <p:nvPicPr>
          <p:cNvPr id="3076" name="Picture 4" descr="Bewegingskaart voor kleuters, armen omhoog en naar beneden, kleuteridee.nl,  free printable… | Grove motoriek activiteiten, Bewegingsactiviteiten, Yoga  voor kinderen">
            <a:extLst>
              <a:ext uri="{FF2B5EF4-FFF2-40B4-BE49-F238E27FC236}">
                <a16:creationId xmlns:a16="http://schemas.microsoft.com/office/drawing/2014/main" id="{E5FE378C-F5C3-DD4B-9BBF-8E3EF8689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10100" r="5173" b="14208"/>
          <a:stretch/>
        </p:blipFill>
        <p:spPr bwMode="auto">
          <a:xfrm>
            <a:off x="787791" y="3108884"/>
            <a:ext cx="2518117" cy="30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fficiënt Frans leren, het kán | Talentroef Bijles Frans">
            <a:extLst>
              <a:ext uri="{FF2B5EF4-FFF2-40B4-BE49-F238E27FC236}">
                <a16:creationId xmlns:a16="http://schemas.microsoft.com/office/drawing/2014/main" id="{4BC15BD7-B4F9-D84F-8F1F-F92BD899F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0"/>
          <a:stretch/>
        </p:blipFill>
        <p:spPr bwMode="auto">
          <a:xfrm>
            <a:off x="4645236" y="3108885"/>
            <a:ext cx="3106615" cy="30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K LEER FRANS MET FLONFLON - 3de kleuter Bruggestraat">
            <a:extLst>
              <a:ext uri="{FF2B5EF4-FFF2-40B4-BE49-F238E27FC236}">
                <a16:creationId xmlns:a16="http://schemas.microsoft.com/office/drawing/2014/main" id="{D1DEEA84-71D4-A946-BD25-4399EE4B7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3"/>
          <a:stretch/>
        </p:blipFill>
        <p:spPr bwMode="auto">
          <a:xfrm>
            <a:off x="8730135" y="3108884"/>
            <a:ext cx="2884658" cy="30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3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pic>
        <p:nvPicPr>
          <p:cNvPr id="8194" name="Picture 2" descr="14 ideeën over Quote | mooie woorden, spreuken, citaten">
            <a:extLst>
              <a:ext uri="{FF2B5EF4-FFF2-40B4-BE49-F238E27FC236}">
                <a16:creationId xmlns:a16="http://schemas.microsoft.com/office/drawing/2014/main" id="{E0F57460-568D-8E49-AD18-818752B7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60" y="208194"/>
            <a:ext cx="6847840" cy="64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5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C3D1F2BF-F359-FE48-85D3-76FC63E245C6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3 graadsklassen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3FAD66B9-6D46-5C41-B273-56C565777E6D}"/>
              </a:ext>
            </a:extLst>
          </p:cNvPr>
          <p:cNvSpPr txBox="1">
            <a:spLocks/>
          </p:cNvSpPr>
          <p:nvPr/>
        </p:nvSpPr>
        <p:spPr>
          <a:xfrm>
            <a:off x="465220" y="1624536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Jungleklas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2K/3K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Juf Liena</a:t>
            </a:r>
          </a:p>
          <a:p>
            <a:endParaRPr lang="nl-BE" sz="3200" dirty="0">
              <a:latin typeface="Segoe Print" panose="02000800000000000000" pitchFamily="2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89C7C342-03CE-EC4F-AC0A-E46808F76CA8}"/>
              </a:ext>
            </a:extLst>
          </p:cNvPr>
          <p:cNvSpPr txBox="1">
            <a:spLocks/>
          </p:cNvSpPr>
          <p:nvPr/>
        </p:nvSpPr>
        <p:spPr>
          <a:xfrm>
            <a:off x="1676400" y="3637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3200" dirty="0">
              <a:latin typeface="Segoe Print" panose="02000800000000000000" pitchFamily="2" charset="0"/>
            </a:endParaRP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D8DA8021-5AD3-8940-979E-D7AC16623FBB}"/>
              </a:ext>
            </a:extLst>
          </p:cNvPr>
          <p:cNvSpPr txBox="1">
            <a:spLocks/>
          </p:cNvSpPr>
          <p:nvPr/>
        </p:nvSpPr>
        <p:spPr>
          <a:xfrm>
            <a:off x="8772565" y="1624535"/>
            <a:ext cx="3106615" cy="78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3200" dirty="0">
              <a:latin typeface="Segoe Print" panose="02000800000000000000" pitchFamily="2" charset="0"/>
            </a:endParaRP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E53E80E0-F670-2449-95AC-8E16B60BFA49}"/>
              </a:ext>
            </a:extLst>
          </p:cNvPr>
          <p:cNvSpPr txBox="1">
            <a:spLocks/>
          </p:cNvSpPr>
          <p:nvPr/>
        </p:nvSpPr>
        <p:spPr>
          <a:xfrm>
            <a:off x="4518628" y="1624535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3200" dirty="0">
              <a:latin typeface="Segoe Print" panose="02000800000000000000" pitchFamily="2" charset="0"/>
            </a:endParaRP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50BDAD75-7E22-704C-AAF9-68D4CD7B97A1}"/>
              </a:ext>
            </a:extLst>
          </p:cNvPr>
          <p:cNvSpPr txBox="1">
            <a:spLocks/>
          </p:cNvSpPr>
          <p:nvPr/>
        </p:nvSpPr>
        <p:spPr>
          <a:xfrm>
            <a:off x="4284166" y="1624535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Uiltjesklas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2K/3KB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Juf Kathleen</a:t>
            </a:r>
          </a:p>
          <a:p>
            <a:endParaRPr lang="nl-BE" sz="3200" dirty="0">
              <a:latin typeface="Segoe Print" panose="02000800000000000000" pitchFamily="2" charset="0"/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8AA49072-0058-2C45-9A55-1D9BE468D030}"/>
              </a:ext>
            </a:extLst>
          </p:cNvPr>
          <p:cNvSpPr txBox="1">
            <a:spLocks/>
          </p:cNvSpPr>
          <p:nvPr/>
        </p:nvSpPr>
        <p:spPr>
          <a:xfrm>
            <a:off x="8034782" y="1624535"/>
            <a:ext cx="3106615" cy="1217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Vlinderklas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2K/3KC</a:t>
            </a:r>
          </a:p>
          <a:p>
            <a:r>
              <a:rPr lang="nl-BE" sz="3200" dirty="0">
                <a:latin typeface="Segoe Print" panose="02000800000000000000" pitchFamily="2" charset="0"/>
              </a:rPr>
              <a:t>Juf Kelly</a:t>
            </a:r>
          </a:p>
          <a:p>
            <a:endParaRPr lang="nl-BE" sz="3200" dirty="0">
              <a:latin typeface="Segoe Print" panose="02000800000000000000" pitchFamily="2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542D469-B0A0-C74C-ACF7-878169B86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398" r="8008"/>
          <a:stretch/>
        </p:blipFill>
        <p:spPr>
          <a:xfrm>
            <a:off x="4732882" y="3010287"/>
            <a:ext cx="2453021" cy="305516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C020419-E0A6-1D4A-964B-6BCE0208F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059" y="3055490"/>
            <a:ext cx="1998936" cy="305516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6F8BAD7-BBE1-B342-890F-FEF3222FA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246" y="3010287"/>
            <a:ext cx="4041591" cy="30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52FAE64-A26E-464C-8E30-223050FB7660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Jungleklas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ACE985-F370-E843-8E5B-B81FC4A8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6" y="97985"/>
            <a:ext cx="4401248" cy="33009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ECA594-1897-9145-9804-F3E2DE0D5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120" y="3398922"/>
            <a:ext cx="4401247" cy="33009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DF5F84-1A93-7C48-A360-8F9A4EC20E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r="-4975"/>
          <a:stretch/>
        </p:blipFill>
        <p:spPr>
          <a:xfrm>
            <a:off x="8509678" y="0"/>
            <a:ext cx="3682322" cy="330093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A40C04-DDAC-B54E-B582-896276196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67" y="3374440"/>
            <a:ext cx="4558996" cy="34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52FAE64-A26E-464C-8E30-223050FB7660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Uiltjesklas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B8F92D-B480-094E-A80E-30B04992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88" y="3473116"/>
            <a:ext cx="4333651" cy="32502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8F5181-DD35-D847-8FAC-71474A881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60" y="69198"/>
            <a:ext cx="4396341" cy="32972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E7BC5B6-79B2-B844-A13B-64EF6EDE5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999" y="69198"/>
            <a:ext cx="4396341" cy="32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52FAE64-A26E-464C-8E30-223050FB7660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Vlinderklas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570FCA-1A49-494E-A13C-A90CC2BE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3422637"/>
            <a:ext cx="4572000" cy="3429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57B399-9C3A-7C44-9868-BD4C361E6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851"/>
            <a:ext cx="4775200" cy="35814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CEE0BE-8263-D940-8C50-3931DC638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665" y="0"/>
            <a:ext cx="4535175" cy="34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52FAE64-A26E-464C-8E30-223050FB7660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Waar ligt de focus voor 2K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47D877-0894-0F43-B426-B2C66A5EE1E4}"/>
              </a:ext>
            </a:extLst>
          </p:cNvPr>
          <p:cNvSpPr txBox="1"/>
          <p:nvPr/>
        </p:nvSpPr>
        <p:spPr>
          <a:xfrm>
            <a:off x="1041133" y="4626672"/>
            <a:ext cx="535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Verschillende getalbeelden en rekenvormen volgens de ijsbergmethode</a:t>
            </a:r>
          </a:p>
          <a:p>
            <a:pPr algn="ctr"/>
            <a:endParaRPr lang="nl-BE" dirty="0">
              <a:latin typeface="Segoe Print" panose="020008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E5AAD2-D352-E94E-B7AA-BA6F58D1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" y="1938433"/>
            <a:ext cx="2422533" cy="18169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9E32F21-4E9C-0B4E-A2A6-3511E29B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664" y="1938433"/>
            <a:ext cx="1381486" cy="184198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57FBE2D-3982-204A-B717-08169D25F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446" y="1938434"/>
            <a:ext cx="1603107" cy="184198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65F5552-95CD-1245-B49A-19DAB042C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996" y="1938433"/>
            <a:ext cx="1413059" cy="1867061"/>
          </a:xfrm>
          <a:prstGeom prst="rect">
            <a:avLst/>
          </a:prstGeom>
        </p:spPr>
      </p:pic>
      <p:pic>
        <p:nvPicPr>
          <p:cNvPr id="6148" name="Picture 4" descr="20 ideeën over Tekenen | tekenen, stap voor stap tekenen, tekenen voor  kinderen">
            <a:extLst>
              <a:ext uri="{FF2B5EF4-FFF2-40B4-BE49-F238E27FC236}">
                <a16:creationId xmlns:a16="http://schemas.microsoft.com/office/drawing/2014/main" id="{950E9F3C-7543-B247-A1BC-90175115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23" y="1938433"/>
            <a:ext cx="2802706" cy="21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7F6E8DDC-19D4-8648-ABB3-8C29D36562EE}"/>
              </a:ext>
            </a:extLst>
          </p:cNvPr>
          <p:cNvSpPr txBox="1"/>
          <p:nvPr/>
        </p:nvSpPr>
        <p:spPr>
          <a:xfrm>
            <a:off x="8576208" y="4806273"/>
            <a:ext cx="28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Correcte pengreep</a:t>
            </a:r>
          </a:p>
        </p:txBody>
      </p:sp>
    </p:spTree>
    <p:extLst>
      <p:ext uri="{BB962C8B-B14F-4D97-AF65-F5344CB8AC3E}">
        <p14:creationId xmlns:p14="http://schemas.microsoft.com/office/powerpoint/2010/main" val="162246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52FAE64-A26E-464C-8E30-223050FB7660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Waar ligt de focus voor 2K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47D877-0894-0F43-B426-B2C66A5EE1E4}"/>
              </a:ext>
            </a:extLst>
          </p:cNvPr>
          <p:cNvSpPr txBox="1"/>
          <p:nvPr/>
        </p:nvSpPr>
        <p:spPr>
          <a:xfrm>
            <a:off x="-1073037" y="4551673"/>
            <a:ext cx="829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Kennismaken met letters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F6E8DDC-19D4-8648-ABB3-8C29D36562EE}"/>
              </a:ext>
            </a:extLst>
          </p:cNvPr>
          <p:cNvSpPr txBox="1"/>
          <p:nvPr/>
        </p:nvSpPr>
        <p:spPr>
          <a:xfrm>
            <a:off x="8576208" y="4413173"/>
            <a:ext cx="28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Leren werken met media/programmeren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FA264E-DC53-AD4B-AEEC-15AFDEB2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21" y="1522030"/>
            <a:ext cx="3119640" cy="23397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43F5BF6-F5B3-ED44-BA6C-12FE6B820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8" y="1545280"/>
            <a:ext cx="3088640" cy="231648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ADF4CA8-1B75-1C4F-AB4A-006210BA2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220" y="1522030"/>
            <a:ext cx="2679262" cy="24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9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06579D1-53E6-0348-814D-EC28229F06E8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Waar ligt de focus voor 3K</a:t>
            </a:r>
          </a:p>
        </p:txBody>
      </p:sp>
      <p:pic>
        <p:nvPicPr>
          <p:cNvPr id="1026" name="Picture 2" descr="KOALA: een betrouwbaar en kleutervriendelijk taalscreeningsinstrument voor  5-jarige kleuters | DUURZAAM ONDERWIJS">
            <a:extLst>
              <a:ext uri="{FF2B5EF4-FFF2-40B4-BE49-F238E27FC236}">
                <a16:creationId xmlns:a16="http://schemas.microsoft.com/office/drawing/2014/main" id="{1AD95A32-D31D-C743-A82F-5DC6BD4C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5" y="1264920"/>
            <a:ext cx="2108976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E26161-5BC8-AF4B-99CA-E085ED994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822" y="1264920"/>
            <a:ext cx="2763520" cy="207264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EE20D3-B9BE-7347-B48B-3CEFD9EBD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199" y="1264920"/>
            <a:ext cx="2763520" cy="207264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E90B1105-451F-E243-B9F7-DB18B630E763}"/>
              </a:ext>
            </a:extLst>
          </p:cNvPr>
          <p:cNvSpPr txBox="1"/>
          <p:nvPr/>
        </p:nvSpPr>
        <p:spPr>
          <a:xfrm>
            <a:off x="259080" y="4038600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Koala taaltest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2E37A5F-F80A-8547-862C-993028210D1A}"/>
              </a:ext>
            </a:extLst>
          </p:cNvPr>
          <p:cNvSpPr txBox="1"/>
          <p:nvPr/>
        </p:nvSpPr>
        <p:spPr>
          <a:xfrm>
            <a:off x="5110155" y="3832566"/>
            <a:ext cx="535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Letterwinkeltje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A3032E-0053-6342-8799-B1C503D99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654" y="1300047"/>
            <a:ext cx="2563866" cy="21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4B984F7-20E8-FF40-82A6-16ADF562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220" y="577516"/>
            <a:ext cx="11213433" cy="5791200"/>
          </a:xfrm>
        </p:spPr>
        <p:txBody>
          <a:bodyPr/>
          <a:lstStyle/>
          <a:p>
            <a:endParaRPr lang="nl-BE" dirty="0">
              <a:latin typeface="Segoe Print" panose="02000800000000000000" pitchFamily="2" charset="0"/>
            </a:endParaRPr>
          </a:p>
          <a:p>
            <a:endParaRPr lang="nl-BE" dirty="0">
              <a:latin typeface="Segoe Print" panose="02000800000000000000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06579D1-53E6-0348-814D-EC28229F06E8}"/>
              </a:ext>
            </a:extLst>
          </p:cNvPr>
          <p:cNvSpPr txBox="1">
            <a:spLocks/>
          </p:cNvSpPr>
          <p:nvPr/>
        </p:nvSpPr>
        <p:spPr>
          <a:xfrm>
            <a:off x="1524000" y="2113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>
                <a:latin typeface="Segoe Print" panose="02000800000000000000" pitchFamily="2" charset="0"/>
              </a:rPr>
              <a:t>Waar ligt de focus voor 3K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06733B-3C23-D54E-BDF5-42E8EAAC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3" y="1627019"/>
            <a:ext cx="2763520" cy="20726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7965F21-D452-7A46-AC56-49993137CE02}"/>
              </a:ext>
            </a:extLst>
          </p:cNvPr>
          <p:cNvSpPr txBox="1"/>
          <p:nvPr/>
        </p:nvSpPr>
        <p:spPr>
          <a:xfrm>
            <a:off x="143549" y="3920003"/>
            <a:ext cx="286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Taalinitiatie Frans – Flon Flon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C6A25A-0489-1E44-A686-1F305F4A9A8E}"/>
              </a:ext>
            </a:extLst>
          </p:cNvPr>
          <p:cNvSpPr txBox="1"/>
          <p:nvPr/>
        </p:nvSpPr>
        <p:spPr>
          <a:xfrm>
            <a:off x="3411448" y="3990849"/>
            <a:ext cx="286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Spreken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19BEDBE-6AB4-9242-8DD6-E5C6D0FF54BE}"/>
              </a:ext>
            </a:extLst>
          </p:cNvPr>
          <p:cNvSpPr txBox="1"/>
          <p:nvPr/>
        </p:nvSpPr>
        <p:spPr>
          <a:xfrm>
            <a:off x="6850966" y="3990849"/>
            <a:ext cx="523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Segoe Print" panose="02000800000000000000" pitchFamily="2" charset="0"/>
              </a:rPr>
              <a:t>Verschillende getalbeelden en rekenvormen volgens de ijsbergmethode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63752A-03A1-A14A-8712-74D26B030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100" y="1568131"/>
            <a:ext cx="2030714" cy="225229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735CAC-8BC7-4D4A-85FE-52CE03E02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110" y="1573611"/>
            <a:ext cx="1731011" cy="225229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02F12AA-5571-A449-9B50-F370C8E79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2809" y="1573611"/>
            <a:ext cx="1611630" cy="21488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4599D52-683B-9049-BA54-31CEB138CA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813" b="17128"/>
          <a:stretch/>
        </p:blipFill>
        <p:spPr>
          <a:xfrm>
            <a:off x="4851688" y="1611711"/>
            <a:ext cx="1594568" cy="207264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572C10D-2962-2E40-9495-B462BE12F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9593" y="1639214"/>
            <a:ext cx="1542095" cy="20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54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103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Print</vt:lpstr>
      <vt:lpstr>Kantoorthema</vt:lpstr>
      <vt:lpstr>Het groeieiland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groeieiland</dc:title>
  <dc:creator>Liena Segers</dc:creator>
  <cp:lastModifiedBy>Manuella Tack</cp:lastModifiedBy>
  <cp:revision>11</cp:revision>
  <dcterms:created xsi:type="dcterms:W3CDTF">2022-01-26T13:38:56Z</dcterms:created>
  <dcterms:modified xsi:type="dcterms:W3CDTF">2022-02-01T13:02:54Z</dcterms:modified>
</cp:coreProperties>
</file>